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Slab-bold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590763ead_1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0590763ead_1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590763ea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590763ea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590763ead_11_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0590763ead_1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590763ead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0590763ead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590763ead_11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0590763ead_1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590763ead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0590763ead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590763ead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0590763ead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590763ead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0590763ead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590763ead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0590763ead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590763ead_11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0590763ead_11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590763ead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0590763ead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590763ead_11_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0590763ead_1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590763ead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0590763ead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590763ead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0590763ead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590763ea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590763ea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590763ead_11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0590763ead_11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590763ead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0590763ead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590763ea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590763ea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590763ead_11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0590763ead_1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590763ea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590763ea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590763ead_11_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0590763ead_11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5c4a7c78d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05c4a7c78d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5c4a7c7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05c4a7c7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590763ea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590763ea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590763ea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590763ea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590763ea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590763ea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590763ea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590763ea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90763ead_11_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0590763ead_1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590763ea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590763ea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 Color Two Column">
  <p:cSld name="TITLE_AND_TWO_COLUMNS_1">
    <p:bg>
      <p:bgPr>
        <a:solidFill>
          <a:schemeClr val="accent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4387800" y="-75"/>
            <a:ext cx="4756200" cy="5143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1"/>
          <p:cNvCxnSpPr/>
          <p:nvPr/>
        </p:nvCxnSpPr>
        <p:spPr>
          <a:xfrm>
            <a:off x="423088" y="8710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1"/>
          <p:cNvSpPr txBox="1"/>
          <p:nvPr>
            <p:ph type="title"/>
          </p:nvPr>
        </p:nvSpPr>
        <p:spPr>
          <a:xfrm>
            <a:off x="387900" y="184975"/>
            <a:ext cx="4174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">
  <p:cSld name="SECTION_TITLE_AND_DESCRIPTION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887750" y="4520328"/>
            <a:ext cx="3940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265500" y="2230503"/>
            <a:ext cx="540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50" y="2372950"/>
            <a:ext cx="3912299" cy="2608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CAPTION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700" y="152400"/>
            <a:ext cx="2971225" cy="303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325" y="472438"/>
            <a:ext cx="2172525" cy="239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250" y="769925"/>
            <a:ext cx="3194350" cy="17968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200"/>
              <a:buNone/>
              <a:defRPr sz="8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9"/>
          <p:cNvCxnSpPr/>
          <p:nvPr/>
        </p:nvCxnSpPr>
        <p:spPr>
          <a:xfrm>
            <a:off x="2601750" y="2636278"/>
            <a:ext cx="39405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05" name="Google Shape;105;p21"/>
          <p:cNvSpPr/>
          <p:nvPr/>
        </p:nvSpPr>
        <p:spPr>
          <a:xfrm flipH="1">
            <a:off x="1" y="23633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i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628650" y="1508760"/>
            <a:ext cx="78867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1"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s">
  <p:cSld name="TITLE_AND_BODY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81900" y="75"/>
            <a:ext cx="4562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829" l="16827" r="8778" t="11127"/>
          <a:stretch/>
        </p:blipFill>
        <p:spPr>
          <a:xfrm>
            <a:off x="5090100" y="999064"/>
            <a:ext cx="3545700" cy="3145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">
  <p:cSld name="TITLE_AND_BODY_1">
    <p:bg>
      <p:bgPr>
        <a:solidFill>
          <a:schemeClr val="accen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l Text">
  <p:cSld name="TITLE_AND_BODY_1_1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">
  <p:cSld name="TITLE_AND_BODY_1_1_1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 1">
  <p:cSld name="TITLE_AND_BODY_1_1_1_1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jpg"/><Relationship Id="rId5" Type="http://schemas.openxmlformats.org/officeDocument/2006/relationships/image" Target="../media/image21.jpg"/><Relationship Id="rId6" Type="http://schemas.openxmlformats.org/officeDocument/2006/relationships/image" Target="../media/image5.jpg"/><Relationship Id="rId7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6.jpg"/><Relationship Id="rId5" Type="http://schemas.openxmlformats.org/officeDocument/2006/relationships/image" Target="../media/image22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ics110.github.io/main/information/staf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ics110.github.io/main/information/syllabus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07175" y="921150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3600"/>
              <a:t>Welcome to CICS 110</a:t>
            </a:r>
            <a:endParaRPr sz="1100"/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898" y="921150"/>
            <a:ext cx="5281725" cy="321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578000" y="4347099"/>
            <a:ext cx="7886700" cy="61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Today: </a:t>
            </a:r>
            <a:r>
              <a:rPr lang="en">
                <a:solidFill>
                  <a:schemeClr val="dk1"/>
                </a:solidFill>
              </a:rPr>
              <a:t>An introduction to the class, computers, and python!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307175" y="2634125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Slides: Kobi Falus</a:t>
            </a:r>
            <a:endParaRPr sz="2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Edited: Cole A. Reilly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Model</a:t>
            </a:r>
            <a:endParaRPr sz="8200"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truly is a computer? How do we represent them?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What is a computer?</a:t>
            </a:r>
            <a:endParaRPr sz="3200"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87900" y="1571175"/>
            <a:ext cx="48285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Computer is simply a something that can hold information, and run some process on it.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the term computers described humans. Counting devices like a Suanpan were computers. ~19th century the modern idea of a computer arises.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almost anything can be made with some degree of computational abilities.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class: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Computers run </a:t>
            </a:r>
            <a:r>
              <a:rPr b="1" lang="en" sz="1600">
                <a:solidFill>
                  <a:schemeClr val="accent6"/>
                </a:solidFill>
              </a:rPr>
              <a:t>programs</a:t>
            </a:r>
            <a:endParaRPr b="1" sz="1600">
              <a:solidFill>
                <a:schemeClr val="accent6"/>
              </a:solidFill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Google Chrome, Windows software, a clock application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Computers store </a:t>
            </a:r>
            <a:r>
              <a:rPr b="1" lang="en" sz="1600">
                <a:solidFill>
                  <a:schemeClr val="accent6"/>
                </a:solidFill>
              </a:rPr>
              <a:t>information</a:t>
            </a:r>
            <a:r>
              <a:rPr lang="en" sz="1600"/>
              <a:t> aka </a:t>
            </a:r>
            <a:r>
              <a:rPr b="1" lang="en" sz="1600">
                <a:solidFill>
                  <a:schemeClr val="accent6"/>
                </a:solidFill>
              </a:rPr>
              <a:t>data</a:t>
            </a:r>
            <a:endParaRPr b="1" sz="1600">
              <a:solidFill>
                <a:schemeClr val="accent6"/>
              </a:solidFill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➢"/>
            </a:pPr>
            <a:r>
              <a:rPr lang="en" sz="1600"/>
              <a:t>Numbers, images, games, videos, website history, ect</a:t>
            </a:r>
            <a:endParaRPr sz="1600"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100" y="1812075"/>
            <a:ext cx="2352675" cy="138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101" y="68612"/>
            <a:ext cx="2023200" cy="161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475" y="122800"/>
            <a:ext cx="1235949" cy="20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9024" y="3130600"/>
            <a:ext cx="1439950" cy="1901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5175" y="3437725"/>
            <a:ext cx="1467850" cy="159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87900" y="555600"/>
            <a:ext cx="4560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What does a program look like?</a:t>
            </a:r>
            <a:endParaRPr sz="3200"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4000525" y="1470100"/>
            <a:ext cx="4959900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For this class a program is a </a:t>
            </a:r>
            <a:r>
              <a:rPr b="1" lang="en" sz="1400">
                <a:solidFill>
                  <a:schemeClr val="accent6"/>
                </a:solidFill>
              </a:rPr>
              <a:t>set of instructions</a:t>
            </a:r>
            <a:endParaRPr b="1" sz="1400">
              <a:solidFill>
                <a:schemeClr val="accent6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These instructions are </a:t>
            </a:r>
            <a:r>
              <a:rPr b="1" lang="en" sz="1400"/>
              <a:t>very</a:t>
            </a:r>
            <a:r>
              <a:rPr lang="en" sz="1400"/>
              <a:t> specific, and tell a computer exactly what it should do with the data.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❖"/>
            </a:pPr>
            <a:r>
              <a:rPr lang="en" sz="1400"/>
              <a:t>They are a set of instructions, to be followed exactly, and in a specific order.</a:t>
            </a:r>
            <a:endParaRPr sz="1400"/>
          </a:p>
        </p:txBody>
      </p:sp>
      <p:pic>
        <p:nvPicPr>
          <p:cNvPr descr="Diagram" id="209" name="Google Shape;209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48" y="1596144"/>
            <a:ext cx="3263400" cy="326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00" y="2835800"/>
            <a:ext cx="2524476" cy="22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What Does a program look like?</a:t>
            </a:r>
            <a:endParaRPr sz="2400"/>
          </a:p>
        </p:txBody>
      </p:sp>
      <p:sp>
        <p:nvSpPr>
          <p:cNvPr id="216" name="Google Shape;216;p38"/>
          <p:cNvSpPr txBox="1"/>
          <p:nvPr>
            <p:ph idx="2" type="body"/>
          </p:nvPr>
        </p:nvSpPr>
        <p:spPr>
          <a:xfrm>
            <a:off x="5097000" y="1456025"/>
            <a:ext cx="3326400" cy="23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 </a:t>
            </a:r>
            <a:r>
              <a:rPr b="1" lang="en" sz="1400">
                <a:solidFill>
                  <a:schemeClr val="accent6"/>
                </a:solidFill>
              </a:rPr>
              <a:t>program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/>
              <a:t>looks like words</a:t>
            </a:r>
            <a:endParaRPr sz="1400"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Each line is an instruction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Read from top to bottom</a:t>
            </a:r>
            <a:endParaRPr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a book! (or a recipe!)</a:t>
            </a:r>
            <a:endParaRPr/>
          </a:p>
          <a:p>
            <a:pPr indent="0" lvl="0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b="1" lang="en" sz="1400">
                <a:solidFill>
                  <a:schemeClr val="accent6"/>
                </a:solidFill>
              </a:rPr>
              <a:t>Code </a:t>
            </a:r>
            <a:r>
              <a:rPr lang="en" sz="1400"/>
              <a:t>is one or more instructions in a </a:t>
            </a:r>
            <a:r>
              <a:rPr b="1" lang="en" sz="1400">
                <a:solidFill>
                  <a:schemeClr val="accent6"/>
                </a:solidFill>
              </a:rPr>
              <a:t>program</a:t>
            </a:r>
            <a:endParaRPr sz="1400">
              <a:solidFill>
                <a:schemeClr val="accent6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words to the left are </a:t>
            </a:r>
            <a:r>
              <a:rPr b="1" lang="en"/>
              <a:t>code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Each line is </a:t>
            </a:r>
            <a:r>
              <a:rPr b="1" lang="en"/>
              <a:t>code</a:t>
            </a:r>
            <a:r>
              <a:rPr lang="en"/>
              <a:t> and multiple lines are </a:t>
            </a:r>
            <a:r>
              <a:rPr b="1" lang="en"/>
              <a:t>code</a:t>
            </a:r>
            <a:endParaRPr/>
          </a:p>
        </p:txBody>
      </p:sp>
      <p:sp>
        <p:nvSpPr>
          <p:cNvPr id="217" name="Google Shape;217;p38"/>
          <p:cNvSpPr txBox="1"/>
          <p:nvPr/>
        </p:nvSpPr>
        <p:spPr>
          <a:xfrm>
            <a:off x="656425" y="1890600"/>
            <a:ext cx="3804600" cy="1362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Mix flower, salt, sugar, and yeast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2.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Add water and stir together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Knead dough for 5-10 minutes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4.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Put it in a warm place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Bake at 180 degrees for 30 minutes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6.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All done!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23" name="Google Shape;223;p39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program is </a:t>
            </a:r>
            <a:r>
              <a:rPr b="1" lang="en" sz="1600">
                <a:solidFill>
                  <a:schemeClr val="accent6"/>
                </a:solidFill>
              </a:rPr>
              <a:t>run </a:t>
            </a:r>
            <a:r>
              <a:rPr lang="en" sz="1600"/>
              <a:t>on the </a:t>
            </a:r>
            <a:r>
              <a:rPr b="1" lang="en" sz="1600">
                <a:solidFill>
                  <a:schemeClr val="accent6"/>
                </a:solidFill>
              </a:rPr>
              <a:t>processor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Processor</a:t>
            </a:r>
            <a:r>
              <a:rPr lang="en" sz="1600"/>
              <a:t>: A device in a computer. It reads a program and </a:t>
            </a:r>
            <a:r>
              <a:rPr b="1" lang="en" sz="1600">
                <a:solidFill>
                  <a:schemeClr val="accent6"/>
                </a:solidFill>
              </a:rPr>
              <a:t>runs </a:t>
            </a:r>
            <a:r>
              <a:rPr lang="en" sz="1600"/>
              <a:t>each line of code one after another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Run</a:t>
            </a:r>
            <a:r>
              <a:rPr lang="en" sz="1600"/>
              <a:t>: The action of taking some code and doing what it says to do 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25" name="Google Shape;225;p39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29" name="Google Shape;229;p39"/>
          <p:cNvCxnSpPr>
            <a:stCxn id="227" idx="2"/>
            <a:endCxn id="225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0" name="Google Shape;230;p39"/>
          <p:cNvCxnSpPr>
            <a:stCxn id="225" idx="2"/>
            <a:endCxn id="228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1" name="Google Shape;231;p39"/>
          <p:cNvCxnSpPr>
            <a:stCxn id="224" idx="3"/>
            <a:endCxn id="225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2" name="Google Shape;232;p39"/>
          <p:cNvCxnSpPr>
            <a:stCxn id="226" idx="3"/>
            <a:endCxn id="225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38" name="Google Shape;238;p40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Input</a:t>
            </a:r>
            <a:r>
              <a:rPr lang="en" sz="1600"/>
              <a:t>: Information used by the program that wasn’t written in it</a:t>
            </a:r>
            <a:endParaRPr sz="1600"/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 a website, typing an email is an </a:t>
            </a:r>
            <a:r>
              <a:rPr b="1" lang="en" sz="1600">
                <a:solidFill>
                  <a:schemeClr val="accent6"/>
                </a:solidFill>
              </a:rPr>
              <a:t>input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Output</a:t>
            </a:r>
            <a:r>
              <a:rPr lang="en" sz="1600"/>
              <a:t>: Information that is revealed by the computer</a:t>
            </a:r>
            <a:endParaRPr sz="1600"/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 a calculator, pressing ‘=‘ </a:t>
            </a:r>
            <a:r>
              <a:rPr b="1" lang="en" sz="1600">
                <a:solidFill>
                  <a:schemeClr val="accent6"/>
                </a:solidFill>
              </a:rPr>
              <a:t>outputs </a:t>
            </a:r>
            <a:r>
              <a:rPr lang="en" sz="1600"/>
              <a:t>the result</a:t>
            </a:r>
            <a:endParaRPr sz="1600"/>
          </a:p>
        </p:txBody>
      </p:sp>
      <p:sp>
        <p:nvSpPr>
          <p:cNvPr id="239" name="Google Shape;239;p40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40" name="Google Shape;240;p40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44" name="Google Shape;244;p40"/>
          <p:cNvCxnSpPr>
            <a:stCxn id="242" idx="2"/>
            <a:endCxn id="240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5" name="Google Shape;245;p40"/>
          <p:cNvCxnSpPr>
            <a:stCxn id="240" idx="2"/>
            <a:endCxn id="243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6" name="Google Shape;246;p40"/>
          <p:cNvCxnSpPr>
            <a:stCxn id="239" idx="3"/>
            <a:endCxn id="240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7" name="Google Shape;247;p40"/>
          <p:cNvCxnSpPr>
            <a:stCxn id="241" idx="3"/>
            <a:endCxn id="240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53" name="Google Shape;253;p41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 computer remembers information in its </a:t>
            </a:r>
            <a:r>
              <a:rPr b="1" lang="en" sz="1600">
                <a:solidFill>
                  <a:schemeClr val="accent6"/>
                </a:solidFill>
              </a:rPr>
              <a:t>memory</a:t>
            </a:r>
            <a:endParaRPr b="1" sz="1600">
              <a:solidFill>
                <a:schemeClr val="accent6"/>
              </a:solidFill>
            </a:endParaRPr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Like how people remember things in their </a:t>
            </a:r>
            <a:r>
              <a:rPr b="1" lang="en" sz="1600">
                <a:solidFill>
                  <a:schemeClr val="accent6"/>
                </a:solidFill>
              </a:rPr>
              <a:t>memory </a:t>
            </a:r>
            <a:endParaRPr b="1" sz="1600">
              <a:solidFill>
                <a:schemeClr val="accent6"/>
              </a:solidFill>
            </a:endParaRPr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On your phone, your contacts are stored in the phone’s </a:t>
            </a:r>
            <a:r>
              <a:rPr b="1" lang="en" sz="1600">
                <a:solidFill>
                  <a:schemeClr val="accent6"/>
                </a:solidFill>
              </a:rPr>
              <a:t>memory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55" name="Google Shape;255;p41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59" name="Google Shape;259;p41"/>
          <p:cNvCxnSpPr>
            <a:stCxn id="257" idx="2"/>
            <a:endCxn id="255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0" name="Google Shape;260;p41"/>
          <p:cNvCxnSpPr>
            <a:stCxn id="255" idx="2"/>
            <a:endCxn id="258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1" name="Google Shape;261;p41"/>
          <p:cNvCxnSpPr>
            <a:stCxn id="254" idx="3"/>
            <a:endCxn id="255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2" name="Google Shape;262;p41"/>
          <p:cNvCxnSpPr>
            <a:stCxn id="256" idx="3"/>
            <a:endCxn id="255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</p:txBody>
      </p:sp>
      <p:sp>
        <p:nvSpPr>
          <p:cNvPr id="269" name="Google Shape;269;p42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70" name="Google Shape;270;p42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1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74" name="Google Shape;274;p42"/>
          <p:cNvCxnSpPr>
            <a:stCxn id="272" idx="2"/>
            <a:endCxn id="270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5" name="Google Shape;275;p42"/>
          <p:cNvCxnSpPr>
            <a:stCxn id="270" idx="2"/>
            <a:endCxn id="273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6" name="Google Shape;276;p42"/>
          <p:cNvCxnSpPr>
            <a:stCxn id="269" idx="3"/>
            <a:endCxn id="270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7" name="Google Shape;277;p42"/>
          <p:cNvCxnSpPr>
            <a:stCxn id="271" idx="3"/>
            <a:endCxn id="270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78" name="Google Shape;278;p42"/>
          <p:cNvSpPr/>
          <p:nvPr/>
        </p:nvSpPr>
        <p:spPr>
          <a:xfrm>
            <a:off x="4792025" y="1893440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84" name="Google Shape;284;p43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</p:txBody>
      </p:sp>
      <p:sp>
        <p:nvSpPr>
          <p:cNvPr id="285" name="Google Shape;285;p43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86" name="Google Shape;286;p43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2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290" name="Google Shape;290;p43"/>
          <p:cNvCxnSpPr>
            <a:stCxn id="288" idx="2"/>
            <a:endCxn id="286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1" name="Google Shape;291;p43"/>
          <p:cNvCxnSpPr>
            <a:stCxn id="286" idx="2"/>
            <a:endCxn id="289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2" name="Google Shape;292;p43"/>
          <p:cNvCxnSpPr>
            <a:stCxn id="285" idx="3"/>
            <a:endCxn id="286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3" name="Google Shape;293;p43"/>
          <p:cNvCxnSpPr>
            <a:stCxn id="287" idx="3"/>
            <a:endCxn id="286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94" name="Google Shape;294;p43"/>
          <p:cNvSpPr/>
          <p:nvPr/>
        </p:nvSpPr>
        <p:spPr>
          <a:xfrm>
            <a:off x="4782825" y="2113665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00" name="Google Shape;300;p44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</p:txBody>
      </p:sp>
      <p:sp>
        <p:nvSpPr>
          <p:cNvPr id="301" name="Google Shape;301;p44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02" name="Google Shape;302;p44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?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06" name="Google Shape;306;p44"/>
          <p:cNvCxnSpPr>
            <a:stCxn id="304" idx="2"/>
            <a:endCxn id="302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07" name="Google Shape;307;p44"/>
          <p:cNvCxnSpPr>
            <a:stCxn id="302" idx="2"/>
            <a:endCxn id="305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08" name="Google Shape;308;p44"/>
          <p:cNvCxnSpPr>
            <a:stCxn id="301" idx="3"/>
            <a:endCxn id="302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09" name="Google Shape;309;p44"/>
          <p:cNvCxnSpPr>
            <a:stCxn id="303" idx="3"/>
            <a:endCxn id="302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10" name="Google Shape;310;p44"/>
          <p:cNvSpPr/>
          <p:nvPr/>
        </p:nvSpPr>
        <p:spPr>
          <a:xfrm>
            <a:off x="4796600" y="2363240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</a:t>
            </a:r>
            <a:r>
              <a:rPr lang="en" sz="1850"/>
              <a:t>Introductions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Introducing myself and course staff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-What is CICS 110?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Going over the syllabus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-Model of a Computer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What is a computer? </a:t>
            </a:r>
            <a:br>
              <a:rPr lang="en" sz="1850"/>
            </a:br>
            <a:r>
              <a:rPr lang="en" sz="1850"/>
              <a:t>How do programs interact with it?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-Our First Program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Writing and running python code</a:t>
            </a:r>
            <a:endParaRPr/>
          </a:p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274100" y="1429700"/>
            <a:ext cx="4045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Learning 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show information in the output</a:t>
            </a:r>
            <a:endParaRPr sz="1600"/>
          </a:p>
        </p:txBody>
      </p:sp>
      <p:sp>
        <p:nvSpPr>
          <p:cNvPr id="317" name="Google Shape;317;p45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18" name="Google Shape;318;p45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X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22" name="Google Shape;322;p45"/>
          <p:cNvCxnSpPr>
            <a:stCxn id="320" idx="2"/>
            <a:endCxn id="318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3" name="Google Shape;323;p45"/>
          <p:cNvCxnSpPr>
            <a:stCxn id="318" idx="2"/>
            <a:endCxn id="321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4" name="Google Shape;324;p45"/>
          <p:cNvCxnSpPr>
            <a:stCxn id="317" idx="3"/>
            <a:endCxn id="318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5" name="Google Shape;325;p45"/>
          <p:cNvCxnSpPr>
            <a:stCxn id="319" idx="3"/>
            <a:endCxn id="318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26" name="Google Shape;326;p45"/>
          <p:cNvSpPr/>
          <p:nvPr/>
        </p:nvSpPr>
        <p:spPr>
          <a:xfrm>
            <a:off x="4778250" y="2529990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32" name="Google Shape;332;p46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show information in the output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When the computer gets to the end of the program, it stops</a:t>
            </a:r>
            <a:endParaRPr sz="1600"/>
          </a:p>
        </p:txBody>
      </p:sp>
      <p:sp>
        <p:nvSpPr>
          <p:cNvPr id="333" name="Google Shape;333;p46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34" name="Google Shape;334;p46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38" name="Google Shape;338;p46"/>
          <p:cNvCxnSpPr>
            <a:stCxn id="336" idx="2"/>
            <a:endCxn id="334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9" name="Google Shape;339;p46"/>
          <p:cNvCxnSpPr>
            <a:stCxn id="334" idx="2"/>
            <a:endCxn id="337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40" name="Google Shape;340;p46"/>
          <p:cNvCxnSpPr>
            <a:stCxn id="333" idx="3"/>
            <a:endCxn id="334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41" name="Google Shape;341;p46"/>
          <p:cNvCxnSpPr>
            <a:stCxn id="335" idx="3"/>
            <a:endCxn id="334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2" name="Google Shape;342;p46"/>
          <p:cNvSpPr/>
          <p:nvPr/>
        </p:nvSpPr>
        <p:spPr>
          <a:xfrm>
            <a:off x="4773650" y="2667715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Program</a:t>
            </a:r>
            <a:endParaRPr sz="8200"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“Hello World!”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471488" y="205383"/>
            <a:ext cx="5915025" cy="745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Our First Program</a:t>
            </a:r>
            <a:endParaRPr/>
          </a:p>
        </p:txBody>
      </p:sp>
      <p:sp>
        <p:nvSpPr>
          <p:cNvPr id="354" name="Google Shape;354;p48"/>
          <p:cNvSpPr txBox="1"/>
          <p:nvPr/>
        </p:nvSpPr>
        <p:spPr>
          <a:xfrm>
            <a:off x="636875" y="1340775"/>
            <a:ext cx="5741400" cy="15777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Receives your name from the input, 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Then stores it in the memory (with the label 'your_name')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 processor adds "Hello " in front of your name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Finally, the processor sends the result to the output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4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"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55" name="Google Shape;355;p48"/>
          <p:cNvSpPr txBox="1"/>
          <p:nvPr/>
        </p:nvSpPr>
        <p:spPr>
          <a:xfrm>
            <a:off x="6822649" y="2322178"/>
            <a:ext cx="1692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Store in memory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with the label “your_name”</a:t>
            </a:r>
            <a:endParaRPr sz="1100"/>
          </a:p>
        </p:txBody>
      </p:sp>
      <p:sp>
        <p:nvSpPr>
          <p:cNvPr id="356" name="Google Shape;356;p48"/>
          <p:cNvSpPr txBox="1"/>
          <p:nvPr/>
        </p:nvSpPr>
        <p:spPr>
          <a:xfrm>
            <a:off x="3525037" y="3008629"/>
            <a:ext cx="28452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your_name =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6822649" y="1185599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br>
              <a:rPr lang="en" sz="1100"/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Michi</a:t>
            </a:r>
            <a:endParaRPr sz="1100"/>
          </a:p>
        </p:txBody>
      </p:sp>
      <p:sp>
        <p:nvSpPr>
          <p:cNvPr id="358" name="Google Shape;358;p48"/>
          <p:cNvSpPr txBox="1"/>
          <p:nvPr/>
        </p:nvSpPr>
        <p:spPr>
          <a:xfrm>
            <a:off x="6822649" y="3874253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48"/>
          <p:cNvCxnSpPr>
            <a:stCxn id="357" idx="2"/>
            <a:endCxn id="355" idx="0"/>
          </p:cNvCxnSpPr>
          <p:nvPr/>
        </p:nvCxnSpPr>
        <p:spPr>
          <a:xfrm>
            <a:off x="7668950" y="1901399"/>
            <a:ext cx="0" cy="4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0" name="Google Shape;360;p48"/>
          <p:cNvCxnSpPr>
            <a:stCxn id="355" idx="2"/>
            <a:endCxn id="358" idx="0"/>
          </p:cNvCxnSpPr>
          <p:nvPr/>
        </p:nvCxnSpPr>
        <p:spPr>
          <a:xfrm>
            <a:off x="7668950" y="3253378"/>
            <a:ext cx="0" cy="62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1" name="Google Shape;361;p48"/>
          <p:cNvCxnSpPr>
            <a:stCxn id="354" idx="3"/>
            <a:endCxn id="355" idx="1"/>
          </p:cNvCxnSpPr>
          <p:nvPr/>
        </p:nvCxnSpPr>
        <p:spPr>
          <a:xfrm>
            <a:off x="6378275" y="2129625"/>
            <a:ext cx="444300" cy="65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2" name="Google Shape;362;p48"/>
          <p:cNvCxnSpPr>
            <a:stCxn id="356" idx="3"/>
            <a:endCxn id="355" idx="1"/>
          </p:cNvCxnSpPr>
          <p:nvPr/>
        </p:nvCxnSpPr>
        <p:spPr>
          <a:xfrm flipH="1" rot="10800000">
            <a:off x="6370237" y="2787829"/>
            <a:ext cx="452400" cy="79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63" name="Google Shape;363;p48"/>
          <p:cNvSpPr/>
          <p:nvPr/>
        </p:nvSpPr>
        <p:spPr>
          <a:xfrm>
            <a:off x="366844" y="2042559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628650" y="3008629"/>
            <a:ext cx="2636828" cy="1049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Note: The lines of code that start with a ‘#’ sign called comments.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They are just for us, the computer ignores them! 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Our First Program</a:t>
            </a:r>
            <a:endParaRPr/>
          </a:p>
        </p:txBody>
      </p:sp>
      <p:sp>
        <p:nvSpPr>
          <p:cNvPr id="370" name="Google Shape;370;p49"/>
          <p:cNvSpPr txBox="1"/>
          <p:nvPr/>
        </p:nvSpPr>
        <p:spPr>
          <a:xfrm>
            <a:off x="636875" y="1340775"/>
            <a:ext cx="5741400" cy="15777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Receives your name from the input, 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Then stores it in the memory (with the label 'your_name')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 processor adds "Hello " in front of your name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Finally, the processor sends the result to the output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4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"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71" name="Google Shape;371;p49"/>
          <p:cNvSpPr txBox="1"/>
          <p:nvPr/>
        </p:nvSpPr>
        <p:spPr>
          <a:xfrm>
            <a:off x="6822649" y="2322178"/>
            <a:ext cx="1692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Calculate “Hello” + your_name =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“Hello Michi”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3525037" y="3008629"/>
            <a:ext cx="28452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your_name =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9"/>
          <p:cNvSpPr txBox="1"/>
          <p:nvPr/>
        </p:nvSpPr>
        <p:spPr>
          <a:xfrm>
            <a:off x="6822649" y="1185599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br>
              <a:rPr lang="en" sz="1100"/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Michi</a:t>
            </a:r>
            <a:endParaRPr sz="1100"/>
          </a:p>
        </p:txBody>
      </p:sp>
      <p:sp>
        <p:nvSpPr>
          <p:cNvPr id="374" name="Google Shape;374;p49"/>
          <p:cNvSpPr txBox="1"/>
          <p:nvPr/>
        </p:nvSpPr>
        <p:spPr>
          <a:xfrm>
            <a:off x="6822649" y="3874253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“Hello Michi”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49"/>
          <p:cNvCxnSpPr>
            <a:stCxn id="373" idx="2"/>
            <a:endCxn id="371" idx="0"/>
          </p:cNvCxnSpPr>
          <p:nvPr/>
        </p:nvCxnSpPr>
        <p:spPr>
          <a:xfrm>
            <a:off x="7668950" y="1901399"/>
            <a:ext cx="0" cy="4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76" name="Google Shape;376;p49"/>
          <p:cNvCxnSpPr>
            <a:stCxn id="371" idx="2"/>
            <a:endCxn id="374" idx="0"/>
          </p:cNvCxnSpPr>
          <p:nvPr/>
        </p:nvCxnSpPr>
        <p:spPr>
          <a:xfrm>
            <a:off x="7668950" y="3253378"/>
            <a:ext cx="0" cy="62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77" name="Google Shape;377;p49"/>
          <p:cNvCxnSpPr>
            <a:stCxn id="370" idx="3"/>
            <a:endCxn id="371" idx="1"/>
          </p:cNvCxnSpPr>
          <p:nvPr/>
        </p:nvCxnSpPr>
        <p:spPr>
          <a:xfrm>
            <a:off x="6378275" y="2129625"/>
            <a:ext cx="444300" cy="65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78" name="Google Shape;378;p49"/>
          <p:cNvCxnSpPr>
            <a:stCxn id="372" idx="3"/>
            <a:endCxn id="371" idx="1"/>
          </p:cNvCxnSpPr>
          <p:nvPr/>
        </p:nvCxnSpPr>
        <p:spPr>
          <a:xfrm flipH="1" rot="10800000">
            <a:off x="6370237" y="2787829"/>
            <a:ext cx="452400" cy="79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79" name="Google Shape;379;p49"/>
          <p:cNvSpPr/>
          <p:nvPr/>
        </p:nvSpPr>
        <p:spPr>
          <a:xfrm>
            <a:off x="362569" y="2687034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628650" y="3008629"/>
            <a:ext cx="2636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Note: The lines of code that start with a ‘#’ sign called comments.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They are just for us, the computer ignores them! 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Run Code</a:t>
            </a:r>
            <a:endParaRPr sz="8200"/>
          </a:p>
        </p:txBody>
      </p:sp>
      <p:sp>
        <p:nvSpPr>
          <p:cNvPr id="386" name="Google Shape;386;p50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the course website we have some programs to interact with!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Activity</a:t>
            </a:r>
            <a:endParaRPr sz="3200"/>
          </a:p>
        </p:txBody>
      </p:sp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387900" y="1594025"/>
            <a:ext cx="45468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are some python examples on the website, take a look and play around with them!	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A person holding a light bulb" id="393" name="Google Shape;3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like to</a:t>
            </a:r>
            <a:r>
              <a:rPr lang="en" sz="1100"/>
              <a:t> have a bit at the end that recaps the lesson, and gives you the announcements again</a:t>
            </a:r>
            <a:endParaRPr/>
          </a:p>
        </p:txBody>
      </p:sp>
      <p:sp>
        <p:nvSpPr>
          <p:cNvPr id="399" name="Google Shape;399;p52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+ Closing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471488" y="2826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did we learn?</a:t>
            </a:r>
            <a:endParaRPr/>
          </a:p>
        </p:txBody>
      </p:sp>
      <p:grpSp>
        <p:nvGrpSpPr>
          <p:cNvPr id="405" name="Google Shape;405;p53"/>
          <p:cNvGrpSpPr/>
          <p:nvPr/>
        </p:nvGrpSpPr>
        <p:grpSpPr>
          <a:xfrm>
            <a:off x="628650" y="1369617"/>
            <a:ext cx="7886700" cy="3262706"/>
            <a:chOff x="0" y="531"/>
            <a:chExt cx="10515600" cy="4350274"/>
          </a:xfrm>
        </p:grpSpPr>
        <p:sp>
          <p:nvSpPr>
            <p:cNvPr id="406" name="Google Shape;406;p53"/>
            <p:cNvSpPr/>
            <p:nvPr/>
          </p:nvSpPr>
          <p:spPr>
            <a:xfrm>
              <a:off x="0" y="531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375988" y="280191"/>
              <a:ext cx="683614" cy="6836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1435590" y="53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3"/>
            <p:cNvSpPr txBox="1"/>
            <p:nvPr/>
          </p:nvSpPr>
          <p:spPr>
            <a:xfrm>
              <a:off x="1435590" y="53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CICS 110, and who we are</a:t>
              </a:r>
              <a:endParaRPr sz="1100"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6167610" y="53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3"/>
            <p:cNvSpPr txBox="1"/>
            <p:nvPr/>
          </p:nvSpPr>
          <p:spPr>
            <a:xfrm>
              <a:off x="6167610" y="53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Learning the basics of programming</a:t>
              </a:r>
              <a:endParaRPr sz="1100"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0" y="1554201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375988" y="1833861"/>
              <a:ext cx="683614" cy="68361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1435590" y="155420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3"/>
            <p:cNvSpPr txBox="1"/>
            <p:nvPr/>
          </p:nvSpPr>
          <p:spPr>
            <a:xfrm>
              <a:off x="1435590" y="155420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a computer, and how does it work</a:t>
              </a:r>
              <a:endParaRPr sz="1100"/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6167610" y="155420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3"/>
            <p:cNvSpPr txBox="1"/>
            <p:nvPr/>
          </p:nvSpPr>
          <p:spPr>
            <a:xfrm>
              <a:off x="6167610" y="155420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Programs: lines of code that are run from top to bottom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Computer model: program, processor, input, output, and memory</a:t>
              </a:r>
              <a:endParaRPr sz="1100"/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0" y="3107870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375988" y="3387531"/>
              <a:ext cx="683614" cy="68361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3"/>
            <p:cNvSpPr/>
            <p:nvPr/>
          </p:nvSpPr>
          <p:spPr>
            <a:xfrm>
              <a:off x="1435590" y="3107870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3"/>
            <p:cNvSpPr txBox="1"/>
            <p:nvPr/>
          </p:nvSpPr>
          <p:spPr>
            <a:xfrm>
              <a:off x="1435590" y="3107870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Saw a first program</a:t>
              </a:r>
              <a:endParaRPr sz="1100"/>
            </a:p>
          </p:txBody>
        </p:sp>
        <p:sp>
          <p:nvSpPr>
            <p:cNvPr id="422" name="Google Shape;422;p53"/>
            <p:cNvSpPr/>
            <p:nvPr/>
          </p:nvSpPr>
          <p:spPr>
            <a:xfrm>
              <a:off x="6167610" y="3107870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3"/>
            <p:cNvSpPr txBox="1"/>
            <p:nvPr/>
          </p:nvSpPr>
          <p:spPr>
            <a:xfrm>
              <a:off x="6167610" y="3107870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said "Hello" to you!</a:t>
              </a:r>
              <a:endParaRPr sz="11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Welcome to the class!</a:t>
            </a:r>
            <a:endParaRPr sz="14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b="1" lang="en" sz="1600">
                <a:solidFill>
                  <a:schemeClr val="accent6"/>
                </a:solidFill>
              </a:rPr>
              <a:t>Homework</a:t>
            </a:r>
            <a:endParaRPr b="1" sz="1600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Sign up to: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Piazza (Questions),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Gradescope (Projects),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ZyBooks (Homework)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/>
              <a:t>Due Friday (when you need to submit the first lab)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Complete Quiz 1 by </a:t>
            </a:r>
            <a:r>
              <a:rPr b="1" lang="en">
                <a:solidFill>
                  <a:schemeClr val="accent6"/>
                </a:solidFill>
              </a:rPr>
              <a:t>Thursday the 9th</a:t>
            </a:r>
            <a:endParaRPr b="1">
              <a:solidFill>
                <a:schemeClr val="accent6"/>
              </a:solidFill>
            </a:endParaRPr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■"/>
            </a:pPr>
            <a:r>
              <a:rPr b="1" lang="en"/>
              <a:t>Can take as many times as desired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Welcome to the class!</a:t>
            </a:r>
            <a:endParaRPr sz="14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b="1" lang="en" sz="1600">
                <a:solidFill>
                  <a:schemeClr val="accent6"/>
                </a:solidFill>
              </a:rPr>
              <a:t>Homework</a:t>
            </a:r>
            <a:endParaRPr b="1" sz="1600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Sign up to: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Piazza (Questions),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Gradescope (Projects),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ZyBooks (Homework)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/>
              <a:t>Due Friday (when you need to submit the first lab)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Complete Quiz 1 by </a:t>
            </a:r>
            <a:r>
              <a:rPr b="1" lang="en">
                <a:solidFill>
                  <a:schemeClr val="accent6"/>
                </a:solidFill>
              </a:rPr>
              <a:t>Thursday the 9th</a:t>
            </a:r>
            <a:endParaRPr b="1">
              <a:solidFill>
                <a:schemeClr val="accent6"/>
              </a:solidFill>
            </a:endParaRPr>
          </a:p>
          <a:p>
            <a:pPr indent="-2984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■"/>
            </a:pPr>
            <a:r>
              <a:rPr b="1" lang="en"/>
              <a:t>Can take as many times as desired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Introductions</a:t>
            </a:r>
            <a:endParaRPr sz="8200"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Getting to know the course staff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850" y="246875"/>
            <a:ext cx="1855001" cy="2464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3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57800" y="1213475"/>
            <a:ext cx="5289300" cy="4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 graduated from UMass, completing my undergraduate and graduate work here!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Outside of teaching I work in Archaeology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Mainly Etruscan and Early Roman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My research focuses in Game Programming and designing museum displays </a:t>
            </a:r>
            <a:endParaRPr sz="1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 my free time, I like to woodwork and carve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When addressing me, please just call me Cole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➢"/>
            </a:pPr>
            <a:r>
              <a:rPr lang="en"/>
              <a:t>If that makes you very uncomfortable, you can call me Professor Cole (if you must)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600" y="1366500"/>
            <a:ext cx="1969502" cy="1313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274" y="2038475"/>
            <a:ext cx="2188150" cy="145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640" y="2950849"/>
            <a:ext cx="1290633" cy="171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664" y="3590249"/>
            <a:ext cx="1019051" cy="135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/>
              <a:t>The rest of the Staff: </a:t>
            </a:r>
            <a:endParaRPr sz="3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 u="sng">
                <a:solidFill>
                  <a:schemeClr val="hlink"/>
                </a:solidFill>
                <a:hlinkClick r:id="rId3"/>
              </a:rPr>
              <a:t>https://cics110.github.io/main/information/staff</a:t>
            </a:r>
            <a:endParaRPr sz="3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Syllabus</a:t>
            </a:r>
            <a:endParaRPr sz="8200"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course about?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 Syllabus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87900" y="1116950"/>
            <a:ext cx="4721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We’ll go through this together.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 syllabus can be found on the website.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Link: </a:t>
            </a:r>
            <a:r>
              <a:rPr lang="en" sz="2400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https://cics110.github.io/main/information/syllabus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descr="A person holding a light bulb" id="179" name="Google Shape;1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Important Tip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87900" y="1098600"/>
            <a:ext cx="83682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course website has some useful guides to help you with the semester.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best tip I can offer you right now is this: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Computer Science has a </a:t>
            </a:r>
            <a:r>
              <a:rPr b="1" lang="en">
                <a:solidFill>
                  <a:schemeClr val="accent6"/>
                </a:solidFill>
              </a:rPr>
              <a:t>TON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lang="en"/>
              <a:t>of </a:t>
            </a:r>
            <a:r>
              <a:rPr lang="en"/>
              <a:t>vocabulary in it.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from math, science, linguistics, philosophy, and much of created exclusively for Computer Science.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</a:rPr>
              <a:t>KEEP A VOCABULARY LIST WITH DEFINITIONS AND SYNONYMS</a:t>
            </a:r>
            <a:endParaRPr b="1" sz="2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I say something that sounds odd, write it down/ask me about it and I’m happy to explain it.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es 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419E2F"/>
      </a:accent5>
      <a:accent6>
        <a:srgbClr val="FFEB38"/>
      </a:accent6>
      <a:hlink>
        <a:srgbClr val="FF9900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